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0" r:id="rId4"/>
    <p:sldId id="281" r:id="rId5"/>
    <p:sldId id="277" r:id="rId6"/>
    <p:sldId id="283" r:id="rId7"/>
    <p:sldId id="285" r:id="rId8"/>
    <p:sldId id="284" r:id="rId9"/>
    <p:sldId id="278" r:id="rId10"/>
    <p:sldId id="279" r:id="rId11"/>
    <p:sldId id="286" r:id="rId12"/>
    <p:sldId id="287" r:id="rId13"/>
    <p:sldId id="288" r:id="rId14"/>
    <p:sldId id="273" r:id="rId15"/>
    <p:sldId id="291" r:id="rId16"/>
    <p:sldId id="292" r:id="rId17"/>
    <p:sldId id="289" r:id="rId18"/>
    <p:sldId id="294" r:id="rId19"/>
    <p:sldId id="298" r:id="rId20"/>
    <p:sldId id="299" r:id="rId21"/>
    <p:sldId id="300" r:id="rId22"/>
    <p:sldId id="301" r:id="rId23"/>
    <p:sldId id="295" r:id="rId24"/>
    <p:sldId id="296" r:id="rId25"/>
    <p:sldId id="270" r:id="rId26"/>
    <p:sldId id="302" r:id="rId27"/>
    <p:sldId id="303" r:id="rId28"/>
    <p:sldId id="297" r:id="rId29"/>
    <p:sldId id="304" r:id="rId30"/>
    <p:sldId id="305" r:id="rId31"/>
    <p:sldId id="266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D00"/>
    <a:srgbClr val="B0965C"/>
    <a:srgbClr val="A86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64" autoAdjust="0"/>
  </p:normalViewPr>
  <p:slideViewPr>
    <p:cSldViewPr snapToGrid="0">
      <p:cViewPr varScale="1">
        <p:scale>
          <a:sx n="37" d="100"/>
          <a:sy n="37" d="100"/>
        </p:scale>
        <p:origin x="101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348190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3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起初只想把</a:t>
            </a:r>
            <a:r>
              <a:rPr lang="en-US" altLang="zh-CN" sz="2200" b="0" i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elementUI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踢出去，后来发现 这是一个多米诺骨牌，</a:t>
            </a:r>
            <a:r>
              <a:rPr lang="en-US" altLang="zh-CN" sz="2200" b="0" i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diss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一下千篇一律的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blog</a:t>
            </a:r>
          </a:p>
          <a:p>
            <a:pPr marL="0" indent="0">
              <a:buNone/>
            </a:pP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引用外部的</a:t>
            </a:r>
            <a:r>
              <a:rPr lang="en-US" altLang="zh-CN" sz="2200" b="0" i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cdn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存在不稳定的风险，手动在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中引用 还要注意先后关系</a:t>
            </a:r>
            <a:endParaRPr lang="en-US" altLang="zh-CN" sz="2200" b="0" i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>
              <a:buNone/>
            </a:pPr>
            <a:endParaRPr lang="en-US" altLang="zh-CN" sz="2200" b="0" i="0" dirty="0" smtClean="0">
              <a:effectLst/>
              <a:latin typeface="Helvetica Neue"/>
              <a:sym typeface="Helvetica Neue"/>
            </a:endParaRPr>
          </a:p>
          <a:p>
            <a:pPr marL="0" indent="0">
              <a:buNone/>
            </a:pPr>
            <a:r>
              <a:rPr lang="zh-CN" altLang="en-US" dirty="0" smtClean="0"/>
              <a:t>可以把</a:t>
            </a:r>
            <a:r>
              <a:rPr lang="en-US" altLang="zh-CN" dirty="0" err="1" smtClean="0"/>
              <a:t>xlsx</a:t>
            </a:r>
            <a:r>
              <a:rPr lang="zh-CN" altLang="en-US" dirty="0" smtClean="0"/>
              <a:t>踢出去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7764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173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762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38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308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将第三方</a:t>
            </a:r>
            <a:r>
              <a:rPr lang="en-US" altLang="zh-CN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library</a:t>
            </a:r>
            <a:r>
              <a:rPr lang="zh-CN" altLang="en-US" sz="220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的二次封装单独起一个文件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480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55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https://github.com/tc39/proposal-dynamic-import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0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pt模版_2.0.jpg" descr="ppt模版_2.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pt模版_2.0.jpg" descr="ppt模版_2.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pt模版_2.0-2.jpg" descr="ppt模版_2.0-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5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图像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3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标题文本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图像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标题文本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图像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图像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0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7.gif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gif"/><Relationship Id="rId5" Type="http://schemas.openxmlformats.org/officeDocument/2006/relationships/image" Target="../media/image25.jp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gif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Ziroom Keynote Mockup"/>
          <p:cNvSpPr txBox="1"/>
          <p:nvPr/>
        </p:nvSpPr>
        <p:spPr>
          <a:xfrm>
            <a:off x="1455414" y="1634279"/>
            <a:ext cx="16073310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0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知其然，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Vendors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打包文件</a:t>
            </a:r>
            <a:endParaRPr lang="en-US" altLang="zh-C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1" name="三视图_正.png" descr="三视图_正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972" y="7495557"/>
            <a:ext cx="3129347" cy="5560582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ubheading"/>
          <p:cNvSpPr txBox="1"/>
          <p:nvPr/>
        </p:nvSpPr>
        <p:spPr>
          <a:xfrm>
            <a:off x="1583005" y="3803309"/>
            <a:ext cx="16106972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5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vue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/cli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项目中，哪些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code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会命中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chunk-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verndors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规则？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3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13859562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面向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Baidu &amp; 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Google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调研结果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870" y="4441231"/>
            <a:ext cx="10930262" cy="15261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4037" y="557774"/>
            <a:ext cx="5457825" cy="762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31322" y="1918020"/>
            <a:ext cx="4676775" cy="676275"/>
          </a:xfrm>
          <a:prstGeom prst="rect">
            <a:avLst/>
          </a:prstGeom>
        </p:spPr>
      </p:pic>
      <p:sp>
        <p:nvSpPr>
          <p:cNvPr id="16" name="Subheading"/>
          <p:cNvSpPr txBox="1"/>
          <p:nvPr/>
        </p:nvSpPr>
        <p:spPr>
          <a:xfrm>
            <a:off x="1559264" y="3220331"/>
            <a:ext cx="1180451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2017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、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、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19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年 已经满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lan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大街，翻来覆去的几种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9255" y="2880715"/>
            <a:ext cx="7781925" cy="17430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7506" y="4889451"/>
            <a:ext cx="7753350" cy="18478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66710" y="6808332"/>
            <a:ext cx="7081591" cy="592976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559264" y="2170570"/>
            <a:ext cx="11527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为什么</a:t>
            </a:r>
            <a:r>
              <a:rPr lang="en-US" altLang="zh-CN" sz="4000" dirty="0">
                <a:solidFill>
                  <a:srgbClr val="FFFFFF"/>
                </a:solidFill>
              </a:rPr>
              <a:t>XLSX library</a:t>
            </a:r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仍然出现</a:t>
            </a:r>
            <a:r>
              <a:rPr lang="zh-CN" altLang="en-US" sz="4000" dirty="0">
                <a:solidFill>
                  <a:srgbClr val="FFFFFF"/>
                </a:solidFill>
              </a:rPr>
              <a:t>在</a:t>
            </a:r>
            <a:r>
              <a:rPr lang="en-US" altLang="zh-CN" sz="4000" dirty="0">
                <a:solidFill>
                  <a:srgbClr val="FFFFFF"/>
                </a:solidFill>
              </a:rPr>
              <a:t>chunk-vendors.js</a:t>
            </a:r>
            <a:endParaRPr lang="zh-CN" altLang="en-US" sz="4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9264" y="6218577"/>
            <a:ext cx="9115425" cy="71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5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16674435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面向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Baidu &amp; 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Google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调研收获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diss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1559264" y="2225537"/>
            <a:ext cx="109840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踢出第三方</a:t>
            </a:r>
            <a:r>
              <a:rPr lang="en-US" altLang="zh-CN" sz="4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  <a:r>
              <a:rPr lang="zh-CN" altLang="en-US" sz="4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：</a:t>
            </a:r>
            <a:r>
              <a:rPr lang="en-US" altLang="zh-CN" sz="40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cdn</a:t>
            </a:r>
            <a:r>
              <a:rPr lang="en-US" altLang="zh-CN" sz="4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altLang="zh-CN" sz="4000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webpack</a:t>
            </a:r>
            <a:r>
              <a:rPr lang="en-US" altLang="zh-CN" sz="40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externals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709" y="3732047"/>
            <a:ext cx="10836001" cy="6146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264" y="10288314"/>
            <a:ext cx="18574039" cy="2378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718" y="3439570"/>
            <a:ext cx="5621482" cy="614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26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15161201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面向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Baidu &amp; </a:t>
            </a:r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Google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调研收获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香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094" y="3253929"/>
            <a:ext cx="12780191" cy="1008259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559264" y="2208818"/>
            <a:ext cx="11259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rgbClr val="FFFFFF"/>
                </a:solidFill>
              </a:rPr>
              <a:t>踢出第三方</a:t>
            </a:r>
            <a:r>
              <a:rPr lang="en-US" altLang="zh-CN" sz="4000" dirty="0" err="1" smtClean="0">
                <a:solidFill>
                  <a:srgbClr val="FFFFFF"/>
                </a:solidFill>
              </a:rPr>
              <a:t>Libray</a:t>
            </a:r>
            <a:r>
              <a:rPr lang="zh-CN" altLang="en-US" sz="4000" dirty="0" smtClean="0">
                <a:solidFill>
                  <a:srgbClr val="FFFFFF"/>
                </a:solidFill>
              </a:rPr>
              <a:t>：</a:t>
            </a:r>
            <a:r>
              <a:rPr lang="zh-CN" altLang="en-US" sz="4000" dirty="0">
                <a:solidFill>
                  <a:srgbClr val="FFFFFF"/>
                </a:solidFill>
              </a:rPr>
              <a:t>修改</a:t>
            </a:r>
            <a:r>
              <a:rPr lang="en-US" altLang="zh-CN" sz="4000" dirty="0">
                <a:solidFill>
                  <a:srgbClr val="FFFFFF"/>
                </a:solidFill>
              </a:rPr>
              <a:t>@</a:t>
            </a:r>
            <a:r>
              <a:rPr lang="en-US" altLang="zh-CN" sz="4000" dirty="0" err="1">
                <a:solidFill>
                  <a:srgbClr val="FFFFFF"/>
                </a:solidFill>
              </a:rPr>
              <a:t>vue</a:t>
            </a:r>
            <a:r>
              <a:rPr lang="en-US" altLang="zh-CN" sz="4000" dirty="0">
                <a:solidFill>
                  <a:srgbClr val="FFFFFF"/>
                </a:solidFill>
              </a:rPr>
              <a:t>/cli </a:t>
            </a:r>
            <a:r>
              <a:rPr lang="zh-CN" altLang="en-US" sz="4000" dirty="0">
                <a:solidFill>
                  <a:srgbClr val="FFFFFF"/>
                </a:solidFill>
              </a:rPr>
              <a:t>默认打包</a:t>
            </a:r>
            <a:r>
              <a:rPr lang="zh-CN" altLang="en-US" sz="4000" dirty="0" smtClean="0">
                <a:solidFill>
                  <a:srgbClr val="FFFFFF"/>
                </a:solidFill>
              </a:rPr>
              <a:t>策略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3679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"/>
          <p:cNvSpPr txBox="1"/>
          <p:nvPr/>
        </p:nvSpPr>
        <p:spPr>
          <a:xfrm>
            <a:off x="6821951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961E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126" name="2"/>
          <p:cNvSpPr txBox="1"/>
          <p:nvPr/>
        </p:nvSpPr>
        <p:spPr>
          <a:xfrm>
            <a:off x="6821951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27" name="3"/>
          <p:cNvSpPr txBox="1"/>
          <p:nvPr/>
        </p:nvSpPr>
        <p:spPr>
          <a:xfrm>
            <a:off x="6821951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128" name="Project one"/>
          <p:cNvSpPr txBox="1"/>
          <p:nvPr/>
        </p:nvSpPr>
        <p:spPr>
          <a:xfrm>
            <a:off x="8177259" y="4417686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961E"/>
                </a:solidFill>
              </a:defRPr>
            </a:lvl1pPr>
          </a:lstStyle>
          <a:p>
            <a:r>
              <a:rPr lang="zh-CN" altLang="en-US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签到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9" name="Project two"/>
          <p:cNvSpPr txBox="1"/>
          <p:nvPr/>
        </p:nvSpPr>
        <p:spPr>
          <a:xfrm>
            <a:off x="8177259" y="6478089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起因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0" name="Project three"/>
          <p:cNvSpPr txBox="1"/>
          <p:nvPr/>
        </p:nvSpPr>
        <p:spPr>
          <a:xfrm>
            <a:off x="8177258" y="8538493"/>
            <a:ext cx="566633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面向</a:t>
            </a:r>
            <a:r>
              <a:rPr lang="en-US" altLang="zh-CN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Bai &amp; Goo </a:t>
            </a:r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调研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1" name="4"/>
          <p:cNvSpPr txBox="1"/>
          <p:nvPr/>
        </p:nvSpPr>
        <p:spPr>
          <a:xfrm>
            <a:off x="14022237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132" name="5"/>
          <p:cNvSpPr txBox="1"/>
          <p:nvPr/>
        </p:nvSpPr>
        <p:spPr>
          <a:xfrm>
            <a:off x="14022236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133" name="6"/>
          <p:cNvSpPr txBox="1"/>
          <p:nvPr/>
        </p:nvSpPr>
        <p:spPr>
          <a:xfrm>
            <a:off x="14022236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sp>
        <p:nvSpPr>
          <p:cNvPr id="134" name="项目名称"/>
          <p:cNvSpPr txBox="1"/>
          <p:nvPr/>
        </p:nvSpPr>
        <p:spPr>
          <a:xfrm>
            <a:off x="15377545" y="4417686"/>
            <a:ext cx="219611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b="1" dirty="0">
                <a:solidFill>
                  <a:srgbClr val="EE7D00"/>
                </a:solidFill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解疑答惑</a:t>
            </a:r>
            <a:endParaRPr b="1" dirty="0">
              <a:solidFill>
                <a:srgbClr val="EE7D00"/>
              </a:solidFill>
              <a:latin typeface="Helvetica" panose="020B0604020202020204" pitchFamily="34" charset="0"/>
              <a:ea typeface="Helvetica Neue"/>
              <a:cs typeface="Helvetica" panose="020B0604020202020204" pitchFamily="34" charset="0"/>
              <a:sym typeface="Helvetica Neue"/>
            </a:endParaRPr>
          </a:p>
        </p:txBody>
      </p:sp>
      <p:sp>
        <p:nvSpPr>
          <p:cNvPr id="135" name="项目名称"/>
          <p:cNvSpPr txBox="1"/>
          <p:nvPr/>
        </p:nvSpPr>
        <p:spPr>
          <a:xfrm>
            <a:off x="15377545" y="6478089"/>
            <a:ext cx="271708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逼死强迫症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项目名称"/>
          <p:cNvSpPr txBox="1"/>
          <p:nvPr/>
        </p:nvSpPr>
        <p:spPr>
          <a:xfrm>
            <a:off x="15377545" y="8538493"/>
            <a:ext cx="323165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画个图来看看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7" name="Title"/>
          <p:cNvSpPr txBox="1"/>
          <p:nvPr/>
        </p:nvSpPr>
        <p:spPr>
          <a:xfrm>
            <a:off x="1559264" y="557774"/>
            <a:ext cx="1800464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Steps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Subheading"/>
          <p:cNvSpPr txBox="1"/>
          <p:nvPr/>
        </p:nvSpPr>
        <p:spPr>
          <a:xfrm>
            <a:off x="1559264" y="1861169"/>
            <a:ext cx="396422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篇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时间流水账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FFFFFF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40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3455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  <a:endParaRPr lang="zh-CN" altLang="en-US" sz="4000" dirty="0"/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文本框 2"/>
          <p:cNvSpPr txBox="1"/>
          <p:nvPr/>
        </p:nvSpPr>
        <p:spPr>
          <a:xfrm>
            <a:off x="10747969" y="3780733"/>
            <a:ext cx="9619620" cy="7530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dirty="0" err="1" smtClean="0">
                <a:solidFill>
                  <a:schemeClr val="bg1"/>
                </a:solidFill>
              </a:rPr>
              <a:t>CacheGroups</a:t>
            </a:r>
            <a:r>
              <a:rPr lang="en-US" altLang="zh-CN" dirty="0">
                <a:solidFill>
                  <a:schemeClr val="bg1"/>
                </a:solidFill>
              </a:rPr>
              <a:t>: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缓存组，可以继承或覆盖</a:t>
            </a:r>
            <a:r>
              <a:rPr lang="en-US" altLang="zh-CN" dirty="0" smtClean="0">
                <a:solidFill>
                  <a:schemeClr val="bg1"/>
                </a:solidFill>
              </a:rPr>
              <a:t>splitChunks.*</a:t>
            </a:r>
            <a:r>
              <a:rPr lang="zh-CN" altLang="en-US" dirty="0" smtClean="0">
                <a:solidFill>
                  <a:schemeClr val="bg1"/>
                </a:solidFill>
              </a:rPr>
              <a:t>的任何配置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Test: </a:t>
            </a:r>
          </a:p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控制缓存组选择的模块，省略的话，将匹配所有模块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endParaRPr lang="en-US" altLang="zh-CN" dirty="0" smtClean="0">
              <a:solidFill>
                <a:schemeClr val="bg1"/>
              </a:solidFill>
            </a:endParaRPr>
          </a:p>
          <a:p>
            <a:pPr algn="l"/>
            <a:endParaRPr lang="en-US" altLang="zh-CN" dirty="0" smtClean="0">
              <a:solidFill>
                <a:schemeClr val="bg1"/>
              </a:solidFill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Priority</a:t>
            </a: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：</a:t>
            </a:r>
            <a:endParaRPr kumimoji="0" lang="en-US" altLang="zh-CN" sz="32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优先级</a:t>
            </a:r>
            <a:r>
              <a:rPr kumimoji="0" lang="en-US" altLang="zh-CN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一个模块可以属于多个缓存组</a:t>
            </a:r>
            <a:endParaRPr kumimoji="0" lang="en-US" altLang="zh-CN" sz="32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1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Chunks: </a:t>
            </a:r>
            <a:r>
              <a:rPr lang="en-US" altLang="zh-CN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</a:t>
            </a:r>
            <a:r>
              <a:rPr lang="en-US" altLang="zh-CN" dirty="0" err="1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async</a:t>
            </a:r>
            <a:r>
              <a:rPr lang="en-US" altLang="zh-CN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 `initial` `all`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</a:rPr>
              <a:t>表明选择哪些</a:t>
            </a:r>
            <a:r>
              <a:rPr lang="en-US" altLang="zh-CN" dirty="0" smtClean="0">
                <a:solidFill>
                  <a:schemeClr val="bg1"/>
                </a:solidFill>
              </a:rPr>
              <a:t>chunk</a:t>
            </a:r>
            <a:r>
              <a:rPr lang="zh-CN" altLang="en-US" dirty="0" smtClean="0">
                <a:solidFill>
                  <a:schemeClr val="bg1"/>
                </a:solidFill>
              </a:rPr>
              <a:t>进行优化共享。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8" name="Subheading"/>
          <p:cNvSpPr txBox="1"/>
          <p:nvPr/>
        </p:nvSpPr>
        <p:spPr>
          <a:xfrm>
            <a:off x="1559264" y="1861169"/>
            <a:ext cx="519693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vue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/cli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默认打包策略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04" y="3000127"/>
            <a:ext cx="8828877" cy="100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174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  <a:endParaRPr lang="zh-CN" altLang="en-US" sz="4000" dirty="0"/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ubheading"/>
          <p:cNvSpPr txBox="1"/>
          <p:nvPr/>
        </p:nvSpPr>
        <p:spPr>
          <a:xfrm>
            <a:off x="1559264" y="1861169"/>
            <a:ext cx="673581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验证：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vue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/cli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默认打包策略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64" y="3174989"/>
            <a:ext cx="19336179" cy="9179802"/>
          </a:xfrm>
          <a:prstGeom prst="rect">
            <a:avLst/>
          </a:prstGeom>
        </p:spPr>
      </p:pic>
      <p:pic>
        <p:nvPicPr>
          <p:cNvPr id="11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8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  <a:endParaRPr lang="zh-CN" altLang="en-US" sz="4000" dirty="0"/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ubheading"/>
          <p:cNvSpPr txBox="1"/>
          <p:nvPr/>
        </p:nvSpPr>
        <p:spPr>
          <a:xfrm>
            <a:off x="1559264" y="1861169"/>
            <a:ext cx="673581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验证：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vue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/cli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默认打包策略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t="551"/>
          <a:stretch/>
        </p:blipFill>
        <p:spPr>
          <a:xfrm>
            <a:off x="1458383" y="3068521"/>
            <a:ext cx="16572703" cy="10200670"/>
          </a:xfrm>
          <a:prstGeom prst="rect">
            <a:avLst/>
          </a:prstGeom>
        </p:spPr>
      </p:pic>
      <p:pic>
        <p:nvPicPr>
          <p:cNvPr id="11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9141166" y="5282777"/>
            <a:ext cx="3446455" cy="3098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dirty="0" smtClean="0">
                <a:solidFill>
                  <a:srgbClr val="EE7D00"/>
                </a:solidFill>
              </a:rPr>
              <a:t>xlsx.js </a:t>
            </a:r>
            <a:r>
              <a:rPr lang="zh-CN" altLang="en-US" dirty="0" smtClean="0">
                <a:solidFill>
                  <a:srgbClr val="EE7D00"/>
                </a:solidFill>
              </a:rPr>
              <a:t>并未解惑</a:t>
            </a:r>
            <a:endParaRPr lang="en-US" altLang="zh-CN" dirty="0" smtClean="0">
              <a:solidFill>
                <a:srgbClr val="EE7D00"/>
              </a:solidFill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solidFill>
                <a:srgbClr val="EE7D00"/>
              </a:solidFill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 smtClean="0">
              <a:solidFill>
                <a:srgbClr val="EE7D00"/>
              </a:solidFill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solidFill>
                <a:srgbClr val="EE7D00"/>
              </a:solidFill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 smtClean="0">
              <a:solidFill>
                <a:srgbClr val="EE7D00"/>
              </a:solidFill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 smtClean="0">
                <a:solidFill>
                  <a:schemeClr val="bg1"/>
                </a:solidFill>
              </a:rPr>
              <a:t>暂时疯掉，先踢包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278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964" y="2826203"/>
            <a:ext cx="12091666" cy="10339079"/>
          </a:xfrm>
          <a:prstGeom prst="rect">
            <a:avLst/>
          </a:prstGeom>
        </p:spPr>
      </p:pic>
      <p:sp>
        <p:nvSpPr>
          <p:cNvPr id="8" name="Subheading"/>
          <p:cNvSpPr txBox="1"/>
          <p:nvPr/>
        </p:nvSpPr>
        <p:spPr>
          <a:xfrm>
            <a:off x="1559264" y="1861169"/>
            <a:ext cx="6878485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踢包：修改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vue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/cli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打包策略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008" y="2620991"/>
            <a:ext cx="8132973" cy="9244085"/>
          </a:xfrm>
          <a:prstGeom prst="rect">
            <a:avLst/>
          </a:prstGeom>
        </p:spPr>
      </p:pic>
      <p:pic>
        <p:nvPicPr>
          <p:cNvPr id="11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9675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988" y="2744763"/>
            <a:ext cx="14761085" cy="9959409"/>
          </a:xfrm>
          <a:prstGeom prst="rect">
            <a:avLst/>
          </a:prstGeom>
        </p:spPr>
      </p:pic>
      <p:sp>
        <p:nvSpPr>
          <p:cNvPr id="10" name="Subheading"/>
          <p:cNvSpPr txBox="1"/>
          <p:nvPr/>
        </p:nvSpPr>
        <p:spPr>
          <a:xfrm>
            <a:off x="1559264" y="1861169"/>
            <a:ext cx="6878485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验证：修改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vue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/cli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打包策略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015449" y="2620991"/>
            <a:ext cx="7062830" cy="4083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 smtClean="0">
                <a:solidFill>
                  <a:srgbClr val="EE7D00"/>
                </a:solidFill>
              </a:rPr>
              <a:t>不用担心第三方包的</a:t>
            </a:r>
            <a:r>
              <a:rPr lang="en-US" altLang="zh-CN" dirty="0" smtClean="0">
                <a:solidFill>
                  <a:srgbClr val="EE7D00"/>
                </a:solidFill>
              </a:rPr>
              <a:t>hash</a:t>
            </a:r>
            <a:r>
              <a:rPr lang="zh-CN" altLang="en-US" dirty="0" smtClean="0">
                <a:solidFill>
                  <a:srgbClr val="EE7D00"/>
                </a:solidFill>
              </a:rPr>
              <a:t>值</a:t>
            </a:r>
            <a:r>
              <a:rPr lang="zh-CN" altLang="en-US" dirty="0">
                <a:solidFill>
                  <a:srgbClr val="EE7D00"/>
                </a:solidFill>
              </a:rPr>
              <a:t>会改变</a:t>
            </a:r>
            <a:endParaRPr lang="en-US" altLang="zh-CN" dirty="0">
              <a:solidFill>
                <a:srgbClr val="EE7D00"/>
              </a:solidFill>
            </a:endParaRPr>
          </a:p>
          <a:p>
            <a:pPr marL="514350" marR="0" indent="-5143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 smtClean="0">
                <a:solidFill>
                  <a:schemeClr val="bg1"/>
                </a:solidFill>
              </a:rPr>
              <a:t>目前使用的是</a:t>
            </a:r>
            <a:r>
              <a:rPr lang="en-US" altLang="zh-CN" dirty="0" err="1" smtClean="0">
                <a:solidFill>
                  <a:schemeClr val="bg1"/>
                </a:solidFill>
              </a:rPr>
              <a:t>chunkhash</a:t>
            </a:r>
            <a:r>
              <a:rPr lang="zh-CN" altLang="en-US" dirty="0" smtClean="0">
                <a:solidFill>
                  <a:schemeClr val="bg1"/>
                </a:solidFill>
              </a:rPr>
              <a:t>值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514350" marR="0" indent="-5143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 smtClean="0">
                <a:solidFill>
                  <a:schemeClr val="bg1"/>
                </a:solidFill>
              </a:rPr>
              <a:t>第三方包，很小几率调整依赖构建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514350" marR="0" indent="-5143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en-US" dirty="0" smtClean="0">
                <a:solidFill>
                  <a:schemeClr val="bg1"/>
                </a:solidFill>
              </a:rPr>
              <a:t>设置</a:t>
            </a:r>
            <a:r>
              <a:rPr lang="en-US" altLang="zh-CN" dirty="0" smtClean="0">
                <a:solidFill>
                  <a:schemeClr val="bg1"/>
                </a:solidFill>
              </a:rPr>
              <a:t>HTML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smtClean="0">
                <a:solidFill>
                  <a:schemeClr val="bg1"/>
                </a:solidFill>
              </a:rPr>
              <a:t>cache-control</a:t>
            </a:r>
            <a:r>
              <a:rPr lang="zh-CN" altLang="en-US" dirty="0" smtClean="0">
                <a:solidFill>
                  <a:schemeClr val="bg1"/>
                </a:solidFill>
              </a:rPr>
              <a:t>，来缓存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514350" marR="0" indent="-5143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zh-CN" dirty="0">
              <a:solidFill>
                <a:schemeClr val="bg1"/>
              </a:solidFill>
            </a:endParaRPr>
          </a:p>
          <a:p>
            <a:pPr marL="514350" marR="0" indent="-5143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514350" marR="0" indent="-51435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zh-CN" dirty="0">
              <a:solidFill>
                <a:schemeClr val="bg1"/>
              </a:solidFill>
            </a:endParaRPr>
          </a:p>
          <a:p>
            <a:pPr marR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dirty="0" smtClean="0">
                <a:solidFill>
                  <a:schemeClr val="bg1"/>
                </a:solidFill>
              </a:rPr>
              <a:t>不要疯狂拆包，拆包需权衡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120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37366"/>
          <a:stretch/>
        </p:blipFill>
        <p:spPr>
          <a:xfrm>
            <a:off x="1136005" y="3673971"/>
            <a:ext cx="20143712" cy="7006850"/>
          </a:xfrm>
          <a:prstGeom prst="rect">
            <a:avLst/>
          </a:prstGeom>
        </p:spPr>
      </p:pic>
      <p:pic>
        <p:nvPicPr>
          <p:cNvPr id="18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heading"/>
          <p:cNvSpPr txBox="1"/>
          <p:nvPr/>
        </p:nvSpPr>
        <p:spPr>
          <a:xfrm>
            <a:off x="1559264" y="1861169"/>
            <a:ext cx="219611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？为什么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39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"/>
          <p:cNvSpPr txBox="1"/>
          <p:nvPr/>
        </p:nvSpPr>
        <p:spPr>
          <a:xfrm>
            <a:off x="6821951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961E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126" name="2"/>
          <p:cNvSpPr txBox="1"/>
          <p:nvPr/>
        </p:nvSpPr>
        <p:spPr>
          <a:xfrm>
            <a:off x="6821951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27" name="3"/>
          <p:cNvSpPr txBox="1"/>
          <p:nvPr/>
        </p:nvSpPr>
        <p:spPr>
          <a:xfrm>
            <a:off x="6821951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128" name="Project one"/>
          <p:cNvSpPr txBox="1"/>
          <p:nvPr/>
        </p:nvSpPr>
        <p:spPr>
          <a:xfrm>
            <a:off x="8177259" y="4417686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961E"/>
                </a:solidFill>
              </a:defRPr>
            </a:lvl1pPr>
          </a:lstStyle>
          <a:p>
            <a:r>
              <a:rPr lang="zh-CN" altLang="en-US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签到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9" name="Project two"/>
          <p:cNvSpPr txBox="1"/>
          <p:nvPr/>
        </p:nvSpPr>
        <p:spPr>
          <a:xfrm>
            <a:off x="8177259" y="6478089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起因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0" name="Project three"/>
          <p:cNvSpPr txBox="1"/>
          <p:nvPr/>
        </p:nvSpPr>
        <p:spPr>
          <a:xfrm>
            <a:off x="8177258" y="8538493"/>
            <a:ext cx="566633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面向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Bai &amp; Goo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调研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1" name="4"/>
          <p:cNvSpPr txBox="1"/>
          <p:nvPr/>
        </p:nvSpPr>
        <p:spPr>
          <a:xfrm>
            <a:off x="14022237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132" name="5"/>
          <p:cNvSpPr txBox="1"/>
          <p:nvPr/>
        </p:nvSpPr>
        <p:spPr>
          <a:xfrm>
            <a:off x="14022236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133" name="6"/>
          <p:cNvSpPr txBox="1"/>
          <p:nvPr/>
        </p:nvSpPr>
        <p:spPr>
          <a:xfrm>
            <a:off x="14022236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sp>
        <p:nvSpPr>
          <p:cNvPr id="134" name="项目名称"/>
          <p:cNvSpPr txBox="1"/>
          <p:nvPr/>
        </p:nvSpPr>
        <p:spPr>
          <a:xfrm>
            <a:off x="15377545" y="4417686"/>
            <a:ext cx="219611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解疑答惑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" name="项目名称"/>
          <p:cNvSpPr txBox="1"/>
          <p:nvPr/>
        </p:nvSpPr>
        <p:spPr>
          <a:xfrm>
            <a:off x="15377545" y="6478089"/>
            <a:ext cx="271708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逼死强迫症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项目名称"/>
          <p:cNvSpPr txBox="1"/>
          <p:nvPr/>
        </p:nvSpPr>
        <p:spPr>
          <a:xfrm>
            <a:off x="15377545" y="8538493"/>
            <a:ext cx="271708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画个图来看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7" name="Title"/>
          <p:cNvSpPr txBox="1"/>
          <p:nvPr/>
        </p:nvSpPr>
        <p:spPr>
          <a:xfrm>
            <a:off x="1559264" y="557774"/>
            <a:ext cx="1800464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Steps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Subheading"/>
          <p:cNvSpPr txBox="1"/>
          <p:nvPr/>
        </p:nvSpPr>
        <p:spPr>
          <a:xfrm>
            <a:off x="1559264" y="1861169"/>
            <a:ext cx="396422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篇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时间流水账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0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95" y="2540624"/>
            <a:ext cx="21802096" cy="9523221"/>
          </a:xfrm>
          <a:prstGeom prst="rect">
            <a:avLst/>
          </a:prstGeom>
        </p:spPr>
      </p:pic>
      <p:pic>
        <p:nvPicPr>
          <p:cNvPr id="18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heading"/>
          <p:cNvSpPr txBox="1"/>
          <p:nvPr/>
        </p:nvSpPr>
        <p:spPr>
          <a:xfrm>
            <a:off x="1559264" y="1861169"/>
            <a:ext cx="9953045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因为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webapck4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对于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cjs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和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esm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的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tree-shaking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5471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heading"/>
          <p:cNvSpPr txBox="1"/>
          <p:nvPr/>
        </p:nvSpPr>
        <p:spPr>
          <a:xfrm>
            <a:off x="1559264" y="1861169"/>
            <a:ext cx="10523714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因为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webapck4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对于 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cjs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和 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esm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的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tree-shaking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264" y="2828805"/>
            <a:ext cx="8555575" cy="56825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4129" y="3336780"/>
            <a:ext cx="12849660" cy="39680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463" y="8673835"/>
            <a:ext cx="13496925" cy="3629025"/>
          </a:xfrm>
          <a:prstGeom prst="rect">
            <a:avLst/>
          </a:prstGeom>
        </p:spPr>
      </p:pic>
      <p:sp>
        <p:nvSpPr>
          <p:cNvPr id="14" name="Subheading"/>
          <p:cNvSpPr txBox="1"/>
          <p:nvPr/>
        </p:nvSpPr>
        <p:spPr>
          <a:xfrm>
            <a:off x="918985" y="12414761"/>
            <a:ext cx="19893265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tree-shaking</a:t>
            </a:r>
            <a:r>
              <a:rPr lang="zh-CN" altLang="en-US" dirty="0"/>
              <a:t>（先</a:t>
            </a:r>
            <a:r>
              <a:rPr lang="en-US" altLang="zh-CN" dirty="0"/>
              <a:t>bundle </a:t>
            </a:r>
            <a:r>
              <a:rPr lang="zh-CN" altLang="en-US" dirty="0"/>
              <a:t>再</a:t>
            </a:r>
            <a:r>
              <a:rPr lang="en-US" altLang="zh-CN" dirty="0"/>
              <a:t>shaking</a:t>
            </a:r>
            <a:r>
              <a:rPr lang="zh-CN" altLang="en-US" dirty="0"/>
              <a:t>）</a:t>
            </a:r>
            <a:r>
              <a:rPr lang="en-US" altLang="zh-CN" dirty="0"/>
              <a:t>shaking</a:t>
            </a:r>
            <a:r>
              <a:rPr lang="zh-CN" altLang="en-US" dirty="0"/>
              <a:t>仅对</a:t>
            </a:r>
            <a:r>
              <a:rPr lang="en-US" altLang="zh-CN" dirty="0" err="1"/>
              <a:t>esm</a:t>
            </a:r>
            <a:r>
              <a:rPr lang="zh-CN" altLang="en-US" dirty="0"/>
              <a:t>有效</a:t>
            </a:r>
            <a:r>
              <a:rPr lang="zh-CN" altLang="en-US" dirty="0" smtClean="0"/>
              <a:t>，对</a:t>
            </a:r>
            <a:r>
              <a:rPr lang="en-US" altLang="zh-CN" dirty="0" err="1" smtClean="0"/>
              <a:t>cjs</a:t>
            </a:r>
            <a:r>
              <a:rPr lang="zh-CN" altLang="en-US" dirty="0" smtClean="0"/>
              <a:t>将按照有效总包处理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404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t="37366"/>
          <a:stretch/>
        </p:blipFill>
        <p:spPr>
          <a:xfrm>
            <a:off x="918985" y="2277041"/>
            <a:ext cx="20143712" cy="7006850"/>
          </a:xfrm>
          <a:prstGeom prst="rect">
            <a:avLst/>
          </a:prstGeom>
        </p:spPr>
      </p:pic>
      <p:pic>
        <p:nvPicPr>
          <p:cNvPr id="18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heading"/>
          <p:cNvSpPr txBox="1"/>
          <p:nvPr/>
        </p:nvSpPr>
        <p:spPr>
          <a:xfrm>
            <a:off x="1559264" y="1861169"/>
            <a:ext cx="219611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？为什么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Subheading"/>
          <p:cNvSpPr txBox="1"/>
          <p:nvPr/>
        </p:nvSpPr>
        <p:spPr>
          <a:xfrm>
            <a:off x="1731755" y="8008118"/>
            <a:ext cx="19739377" cy="445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pPr marL="742950" indent="-742950">
              <a:buAutoNum type="arabicPeriod"/>
            </a:pP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vue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/cli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默认打包策略</a:t>
            </a:r>
            <a:endParaRPr lang="en-US" altLang="zh-C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indent="-742950">
              <a:buAutoNum type="arabicPeriod"/>
            </a:pPr>
            <a:endParaRPr lang="en-US" altLang="zh-C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Main.ts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中非异步代码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-&gt; router -&gt; 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Layout.vue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-&gt;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SideBarItem.vue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中使用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@/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utils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/index</a:t>
            </a:r>
          </a:p>
          <a:p>
            <a:pPr marL="742950" indent="-742950">
              <a:buAutoNum type="arabicPeriod"/>
            </a:pP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Webpack4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先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bundle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再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shaking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，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shaking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仅对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esm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有效，对于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cjs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按照总包处理</a:t>
            </a:r>
            <a:endParaRPr lang="en-US" altLang="zh-CN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indent="-742950">
              <a:buAutoNum type="arabicPeriod"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indent="-742950">
              <a:buAutoNum type="arabicPeriod"/>
            </a:pP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最终处于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node_modules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下的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xlsx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命中了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chunk-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verndors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的打包策略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00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解疑答惑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heading"/>
          <p:cNvSpPr txBox="1"/>
          <p:nvPr/>
        </p:nvSpPr>
        <p:spPr>
          <a:xfrm>
            <a:off x="1559264" y="1861169"/>
            <a:ext cx="1006204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过程中的产物：后管系统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第三</a:t>
            </a:r>
            <a:r>
              <a:rPr lang="zh-CN" altLang="en-US" dirty="0">
                <a:latin typeface="Helvetica" panose="020B0604020202020204" pitchFamily="34" charset="0"/>
                <a:cs typeface="Helvetica" panose="020B0604020202020204" pitchFamily="34" charset="0"/>
              </a:rPr>
              <a:t>方包的最优解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矩形"/>
          <p:cNvSpPr/>
          <p:nvPr/>
        </p:nvSpPr>
        <p:spPr>
          <a:xfrm>
            <a:off x="1136005" y="3174989"/>
            <a:ext cx="10968452" cy="7488838"/>
          </a:xfrm>
          <a:prstGeom prst="rect">
            <a:avLst/>
          </a:prstGeom>
          <a:solidFill>
            <a:srgbClr val="D6D5D5">
              <a:alpha val="962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dirty="0" smtClean="0">
                <a:solidFill>
                  <a:schemeClr val="bg1"/>
                </a:solidFill>
              </a:rPr>
              <a:t>优：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dirty="0" smtClean="0">
                <a:solidFill>
                  <a:schemeClr val="bg1"/>
                </a:solidFill>
              </a:rPr>
              <a:t>利用 </a:t>
            </a:r>
            <a:r>
              <a:rPr lang="en-US" altLang="zh-CN" dirty="0" err="1" smtClean="0">
                <a:solidFill>
                  <a:schemeClr val="bg1"/>
                </a:solidFill>
              </a:rPr>
              <a:t>Webpack</a:t>
            </a:r>
            <a:r>
              <a:rPr lang="en-US" altLang="zh-CN" dirty="0" smtClean="0">
                <a:solidFill>
                  <a:schemeClr val="bg1"/>
                </a:solidFill>
              </a:rPr>
              <a:t> externals,</a:t>
            </a:r>
            <a:r>
              <a:rPr lang="zh-CN" altLang="en-US" dirty="0" smtClean="0">
                <a:solidFill>
                  <a:schemeClr val="bg1"/>
                </a:solidFill>
              </a:rPr>
              <a:t>从输出的</a:t>
            </a:r>
            <a:r>
              <a:rPr lang="en-US" altLang="zh-CN" dirty="0" smtClean="0">
                <a:solidFill>
                  <a:schemeClr val="bg1"/>
                </a:solidFill>
              </a:rPr>
              <a:t>bundle</a:t>
            </a:r>
            <a:r>
              <a:rPr lang="zh-CN" altLang="en-US" dirty="0" smtClean="0">
                <a:solidFill>
                  <a:schemeClr val="bg1"/>
                </a:solidFill>
              </a:rPr>
              <a:t>中排除依赖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dirty="0" smtClean="0">
                <a:solidFill>
                  <a:schemeClr val="bg1"/>
                </a:solidFill>
              </a:rPr>
              <a:t>可有效利用</a:t>
            </a:r>
            <a:r>
              <a:rPr lang="en-US" altLang="zh-CN" dirty="0" err="1" smtClean="0">
                <a:solidFill>
                  <a:schemeClr val="bg1"/>
                </a:solidFill>
              </a:rPr>
              <a:t>cdn</a:t>
            </a:r>
            <a:r>
              <a:rPr lang="zh-CN" altLang="en-US" dirty="0" smtClean="0">
                <a:solidFill>
                  <a:schemeClr val="bg1"/>
                </a:solidFill>
              </a:rPr>
              <a:t>带来的</a:t>
            </a:r>
            <a:r>
              <a:rPr lang="en-US" altLang="zh-CN" dirty="0" smtClean="0">
                <a:solidFill>
                  <a:schemeClr val="bg1"/>
                </a:solidFill>
              </a:rPr>
              <a:t>cache</a:t>
            </a:r>
          </a:p>
          <a:p>
            <a:pPr algn="l"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altLang="zh-CN" dirty="0">
              <a:solidFill>
                <a:schemeClr val="bg1"/>
              </a:solidFill>
            </a:endParaRPr>
          </a:p>
          <a:p>
            <a:pPr algn="l"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dirty="0" smtClean="0">
                <a:solidFill>
                  <a:schemeClr val="bg1"/>
                </a:solidFill>
              </a:rPr>
              <a:t>忧：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dirty="0" smtClean="0">
                <a:solidFill>
                  <a:schemeClr val="bg1"/>
                </a:solidFill>
              </a:rPr>
              <a:t>需要手动引入第三方包，在</a:t>
            </a:r>
            <a:r>
              <a:rPr lang="en-US" altLang="zh-CN" dirty="0" smtClean="0">
                <a:solidFill>
                  <a:schemeClr val="bg1"/>
                </a:solidFill>
              </a:rPr>
              <a:t>index.html</a:t>
            </a:r>
            <a:r>
              <a:rPr lang="zh-CN" altLang="en-US" dirty="0" smtClean="0">
                <a:solidFill>
                  <a:schemeClr val="bg1"/>
                </a:solidFill>
              </a:rPr>
              <a:t>中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dirty="0" smtClean="0">
                <a:solidFill>
                  <a:schemeClr val="bg1"/>
                </a:solidFill>
              </a:rPr>
              <a:t>可能触发多米诺骨牌，被迫提取依赖包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dirty="0" smtClean="0">
                <a:solidFill>
                  <a:schemeClr val="bg1"/>
                </a:solidFill>
              </a:rPr>
              <a:t>需要留意留意依赖顺序</a:t>
            </a:r>
            <a:endParaRPr lang="en-US" altLang="zh-CN" dirty="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dirty="0" smtClean="0">
                <a:solidFill>
                  <a:schemeClr val="bg1"/>
                </a:solidFill>
              </a:rPr>
              <a:t>公共</a:t>
            </a:r>
            <a:r>
              <a:rPr lang="en-US" altLang="zh-CN" dirty="0" smtClean="0">
                <a:solidFill>
                  <a:schemeClr val="bg1"/>
                </a:solidFill>
              </a:rPr>
              <a:t>CDN</a:t>
            </a:r>
            <a:r>
              <a:rPr lang="zh-CN" altLang="en-US" dirty="0" smtClean="0">
                <a:solidFill>
                  <a:schemeClr val="bg1"/>
                </a:solidFill>
              </a:rPr>
              <a:t>的稳定性 或者 内部的</a:t>
            </a:r>
            <a:r>
              <a:rPr lang="en-US" altLang="zh-CN" dirty="0" smtClean="0">
                <a:solidFill>
                  <a:schemeClr val="bg1"/>
                </a:solidFill>
              </a:rPr>
              <a:t>CDN</a:t>
            </a:r>
            <a:r>
              <a:rPr lang="zh-CN" altLang="en-US" dirty="0" smtClean="0">
                <a:solidFill>
                  <a:schemeClr val="bg1"/>
                </a:solidFill>
              </a:rPr>
              <a:t>可维护性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514350" indent="-514350" algn="l">
              <a:buAutoNum type="arabicPeriod"/>
              <a:defRPr sz="3000" b="0">
                <a:solidFill>
                  <a:srgbClr val="D6D5D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9" name="自如是一家提供高品质居住产品与生活服务的科技公司，成立于2011年10月18日。"/>
          <p:cNvSpPr txBox="1"/>
          <p:nvPr/>
        </p:nvSpPr>
        <p:spPr>
          <a:xfrm>
            <a:off x="2684251" y="10902226"/>
            <a:ext cx="955442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 defTabSz="12700">
              <a:lnSpc>
                <a:spcPct val="1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 b="0" spc="31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4000" spc="0" dirty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CDN + </a:t>
            </a:r>
            <a:r>
              <a:rPr lang="en-US" altLang="zh-CN" sz="4000" spc="0" dirty="0" err="1" smtClean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Webpack</a:t>
            </a:r>
            <a:r>
              <a:rPr lang="en-US" altLang="zh-CN" sz="4000" spc="0" dirty="0" smtClean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 </a:t>
            </a:r>
            <a:r>
              <a:rPr lang="en-US" altLang="zh-CN" sz="4000" spc="0" dirty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externals</a:t>
            </a:r>
            <a:endParaRPr sz="4000" spc="0" dirty="0">
              <a:latin typeface="Helvetica" panose="020B0604020202020204" pitchFamily="34" charset="0"/>
              <a:ea typeface="Helvetica Neue"/>
              <a:cs typeface="Helvetica" panose="020B0604020202020204" pitchFamily="34" charset="0"/>
              <a:sym typeface="Helvetica Neue"/>
            </a:endParaRPr>
          </a:p>
        </p:txBody>
      </p:sp>
      <p:sp>
        <p:nvSpPr>
          <p:cNvPr id="11" name="矩形"/>
          <p:cNvSpPr/>
          <p:nvPr/>
        </p:nvSpPr>
        <p:spPr>
          <a:xfrm>
            <a:off x="12637569" y="3174989"/>
            <a:ext cx="10968452" cy="7488838"/>
          </a:xfrm>
          <a:prstGeom prst="rect">
            <a:avLst/>
          </a:prstGeom>
          <a:solidFill>
            <a:srgbClr val="D6D5D5">
              <a:alpha val="962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/>
            <a:r>
              <a:rPr lang="zh-CN" altLang="en-US" sz="30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优：</a:t>
            </a:r>
            <a:endParaRPr lang="en-US" altLang="zh-CN" sz="30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514350" indent="-514350" algn="l">
              <a:buAutoNum type="arabicPeriod"/>
            </a:pPr>
            <a:r>
              <a:rPr lang="zh-CN" altLang="en-US" sz="30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利用</a:t>
            </a:r>
            <a:r>
              <a:rPr lang="en-US" altLang="zh-CN" sz="3000" b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SplitChunksPlugin</a:t>
            </a:r>
            <a:r>
              <a:rPr lang="zh-CN" altLang="en-US" sz="30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进行拆包，不用考虑手动引入</a:t>
            </a:r>
            <a:endParaRPr lang="en-US" altLang="zh-CN" sz="30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514350" indent="-514350" algn="l">
              <a:buAutoNum type="arabicPeriod"/>
            </a:pPr>
            <a:r>
              <a:rPr lang="zh-CN" altLang="en-US" sz="30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可有效利用</a:t>
            </a:r>
            <a:r>
              <a:rPr lang="en-US" altLang="zh-CN" sz="3000" b="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chunkhash</a:t>
            </a:r>
            <a:r>
              <a:rPr lang="zh-CN" altLang="en-US" sz="30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的版本号带来的</a:t>
            </a:r>
            <a:r>
              <a:rPr lang="en-US" altLang="zh-CN" sz="30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cache</a:t>
            </a:r>
          </a:p>
          <a:p>
            <a:pPr marL="514350" indent="-514350" algn="l">
              <a:buAutoNum type="arabicPeriod"/>
            </a:pPr>
            <a:endParaRPr lang="en-US" altLang="zh-CN" sz="30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sz="30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忧：</a:t>
            </a:r>
            <a:endParaRPr lang="en-US" altLang="zh-CN" sz="30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514350" indent="-514350" algn="l">
              <a:buAutoNum type="arabicPeriod"/>
            </a:pPr>
            <a:r>
              <a:rPr lang="zh-CN" altLang="en-US" sz="30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手动配置打包策略</a:t>
            </a:r>
            <a:endParaRPr lang="en-US" altLang="zh-CN" sz="30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514350" indent="-514350" algn="l">
              <a:buAutoNum type="arabicPeriod"/>
            </a:pPr>
            <a:r>
              <a:rPr lang="zh-CN" altLang="en-US" sz="3000" b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打包依然属于打包内容，会影响构建速度</a:t>
            </a:r>
            <a:endParaRPr lang="en-US" altLang="zh-CN" sz="3000" b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自如是一家提供高品质居住产品与生活服务的科技公司，"/>
          <p:cNvSpPr txBox="1"/>
          <p:nvPr/>
        </p:nvSpPr>
        <p:spPr>
          <a:xfrm>
            <a:off x="14944045" y="10993289"/>
            <a:ext cx="955442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>
            <a:lvl1pPr algn="l" defTabSz="12700">
              <a:lnSpc>
                <a:spcPct val="11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500" b="0" spc="31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4000" spc="0" dirty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修改 </a:t>
            </a:r>
            <a:r>
              <a:rPr lang="en-US" altLang="zh-CN" sz="4000" spc="0" dirty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@</a:t>
            </a:r>
            <a:r>
              <a:rPr lang="en-US" altLang="zh-CN" sz="4000" spc="0" dirty="0" err="1" smtClean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vue</a:t>
            </a:r>
            <a:r>
              <a:rPr lang="en-US" altLang="zh-CN" sz="4000" spc="0" dirty="0" smtClean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/cli </a:t>
            </a:r>
            <a:r>
              <a:rPr lang="zh-CN" altLang="en-US" sz="4000" spc="0" dirty="0" smtClean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打包</a:t>
            </a:r>
            <a:r>
              <a:rPr lang="zh-CN" altLang="en-US" sz="4000" spc="0" dirty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策略</a:t>
            </a:r>
            <a:endParaRPr sz="4000" spc="0" dirty="0">
              <a:latin typeface="Helvetica" panose="020B0604020202020204" pitchFamily="34" charset="0"/>
              <a:ea typeface="Helvetica Neue"/>
              <a:cs typeface="Helvetica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422807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"/>
          <p:cNvSpPr txBox="1"/>
          <p:nvPr/>
        </p:nvSpPr>
        <p:spPr>
          <a:xfrm>
            <a:off x="6821951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961E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126" name="2"/>
          <p:cNvSpPr txBox="1"/>
          <p:nvPr/>
        </p:nvSpPr>
        <p:spPr>
          <a:xfrm>
            <a:off x="6821951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27" name="3"/>
          <p:cNvSpPr txBox="1"/>
          <p:nvPr/>
        </p:nvSpPr>
        <p:spPr>
          <a:xfrm>
            <a:off x="6821951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128" name="Project one"/>
          <p:cNvSpPr txBox="1"/>
          <p:nvPr/>
        </p:nvSpPr>
        <p:spPr>
          <a:xfrm>
            <a:off x="8177259" y="4417686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961E"/>
                </a:solidFill>
              </a:defRPr>
            </a:lvl1pPr>
          </a:lstStyle>
          <a:p>
            <a:r>
              <a:rPr lang="zh-CN" altLang="en-US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签到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9" name="Project two"/>
          <p:cNvSpPr txBox="1"/>
          <p:nvPr/>
        </p:nvSpPr>
        <p:spPr>
          <a:xfrm>
            <a:off x="8177259" y="6478089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起因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0" name="Project three"/>
          <p:cNvSpPr txBox="1"/>
          <p:nvPr/>
        </p:nvSpPr>
        <p:spPr>
          <a:xfrm>
            <a:off x="8177258" y="8538493"/>
            <a:ext cx="566633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面向</a:t>
            </a:r>
            <a:r>
              <a:rPr lang="en-US" altLang="zh-CN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Bai &amp; Goo </a:t>
            </a:r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调研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1" name="4"/>
          <p:cNvSpPr txBox="1"/>
          <p:nvPr/>
        </p:nvSpPr>
        <p:spPr>
          <a:xfrm>
            <a:off x="14022237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132" name="5"/>
          <p:cNvSpPr txBox="1"/>
          <p:nvPr/>
        </p:nvSpPr>
        <p:spPr>
          <a:xfrm>
            <a:off x="14022236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133" name="6"/>
          <p:cNvSpPr txBox="1"/>
          <p:nvPr/>
        </p:nvSpPr>
        <p:spPr>
          <a:xfrm>
            <a:off x="14022236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sp>
        <p:nvSpPr>
          <p:cNvPr id="134" name="项目名称"/>
          <p:cNvSpPr txBox="1"/>
          <p:nvPr/>
        </p:nvSpPr>
        <p:spPr>
          <a:xfrm>
            <a:off x="15377545" y="4417686"/>
            <a:ext cx="219611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b="1" dirty="0">
                <a:solidFill>
                  <a:srgbClr val="EE7D00"/>
                </a:solidFill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解疑答惑</a:t>
            </a:r>
            <a:endParaRPr b="1" dirty="0">
              <a:solidFill>
                <a:srgbClr val="EE7D00"/>
              </a:solidFill>
              <a:latin typeface="Helvetica" panose="020B0604020202020204" pitchFamily="34" charset="0"/>
              <a:ea typeface="Helvetica Neue"/>
              <a:cs typeface="Helvetica" panose="020B0604020202020204" pitchFamily="34" charset="0"/>
              <a:sym typeface="Helvetica Neue"/>
            </a:endParaRPr>
          </a:p>
        </p:txBody>
      </p:sp>
      <p:sp>
        <p:nvSpPr>
          <p:cNvPr id="135" name="项目名称"/>
          <p:cNvSpPr txBox="1"/>
          <p:nvPr/>
        </p:nvSpPr>
        <p:spPr>
          <a:xfrm>
            <a:off x="15377545" y="6478089"/>
            <a:ext cx="271708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  <a:sym typeface="冬青黑体简体中文 W6"/>
              </a:rPr>
              <a:t>逼死强迫症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  <a:sym typeface="冬青黑体简体中文 W6"/>
            </a:endParaRPr>
          </a:p>
        </p:txBody>
      </p:sp>
      <p:sp>
        <p:nvSpPr>
          <p:cNvPr id="136" name="项目名称"/>
          <p:cNvSpPr txBox="1"/>
          <p:nvPr/>
        </p:nvSpPr>
        <p:spPr>
          <a:xfrm>
            <a:off x="15377545" y="8538493"/>
            <a:ext cx="323165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画个图来看看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7" name="Title"/>
          <p:cNvSpPr txBox="1"/>
          <p:nvPr/>
        </p:nvSpPr>
        <p:spPr>
          <a:xfrm>
            <a:off x="1559264" y="557774"/>
            <a:ext cx="1800464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Steps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Subheading"/>
          <p:cNvSpPr txBox="1"/>
          <p:nvPr/>
        </p:nvSpPr>
        <p:spPr>
          <a:xfrm>
            <a:off x="1559264" y="1861169"/>
            <a:ext cx="396422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篇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时间流水账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FFFFFF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40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2287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5033428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逼死强迫症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1559264" y="2773288"/>
            <a:ext cx="13195830" cy="5499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sz="4000" dirty="0" smtClean="0">
                <a:solidFill>
                  <a:srgbClr val="FFFFFF"/>
                </a:solidFill>
              </a:rPr>
              <a:t>逼死强迫症：</a:t>
            </a:r>
            <a:endParaRPr lang="en-US" altLang="zh-CN" sz="4000" dirty="0" smtClean="0">
              <a:solidFill>
                <a:srgbClr val="FFFFFF"/>
              </a:solidFill>
            </a:endParaRPr>
          </a:p>
          <a:p>
            <a:pPr algn="l"/>
            <a:endParaRPr lang="en-US" altLang="zh-CN" sz="4000" dirty="0" smtClean="0">
              <a:solidFill>
                <a:srgbClr val="FFFFFF"/>
              </a:solidFill>
            </a:endParaRPr>
          </a:p>
          <a:p>
            <a:pPr marL="742950" indent="-742950" algn="l">
              <a:buAutoNum type="arabicPeriod"/>
            </a:pPr>
            <a:r>
              <a:rPr lang="zh-CN" altLang="en-US" sz="3600" dirty="0" smtClean="0">
                <a:solidFill>
                  <a:srgbClr val="FFFFFF"/>
                </a:solidFill>
              </a:rPr>
              <a:t>已采用</a:t>
            </a:r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路由懒加载</a:t>
            </a:r>
            <a:r>
              <a:rPr lang="en-US" altLang="zh-CN" sz="3600" dirty="0" smtClean="0">
                <a:solidFill>
                  <a:srgbClr val="FFFFFF"/>
                </a:solidFill>
              </a:rPr>
              <a:t>/Dynamic Imports</a:t>
            </a:r>
          </a:p>
          <a:p>
            <a:pPr marL="742950" indent="-742950" algn="l">
              <a:buAutoNum type="arabicPeriod"/>
            </a:pPr>
            <a:endParaRPr lang="en-US" altLang="zh-CN" sz="3600" dirty="0" smtClean="0">
              <a:solidFill>
                <a:srgbClr val="FFFFFF"/>
              </a:solidFill>
            </a:endParaRPr>
          </a:p>
          <a:p>
            <a:pPr marL="742950" indent="-742950" algn="l">
              <a:buAutoNum type="arabicPeriod"/>
            </a:pPr>
            <a:r>
              <a:rPr lang="zh-CN" altLang="en-US" sz="3600" dirty="0" smtClean="0">
                <a:solidFill>
                  <a:srgbClr val="FFFFFF"/>
                </a:solidFill>
              </a:rPr>
              <a:t>唯一调用</a:t>
            </a:r>
            <a:r>
              <a:rPr lang="en-US" altLang="zh-CN" sz="3600" dirty="0" err="1" smtClean="0">
                <a:solidFill>
                  <a:srgbClr val="FFFFFF"/>
                </a:solidFill>
              </a:rPr>
              <a:t>xlsx</a:t>
            </a:r>
            <a:r>
              <a:rPr lang="zh-CN" altLang="en-US" sz="3600" dirty="0" smtClean="0">
                <a:solidFill>
                  <a:srgbClr val="FFFFFF"/>
                </a:solidFill>
              </a:rPr>
              <a:t>的</a:t>
            </a:r>
            <a:r>
              <a:rPr lang="en-US" altLang="zh-CN" sz="3600" dirty="0" smtClean="0">
                <a:solidFill>
                  <a:srgbClr val="FFFFFF"/>
                </a:solidFill>
              </a:rPr>
              <a:t>route </a:t>
            </a:r>
            <a:r>
              <a:rPr lang="en-US" altLang="zh-CN" sz="3600" dirty="0" err="1" smtClean="0">
                <a:solidFill>
                  <a:srgbClr val="FFFFFF"/>
                </a:solidFill>
              </a:rPr>
              <a:t>config</a:t>
            </a:r>
            <a:r>
              <a:rPr lang="en-US" altLang="zh-CN" sz="3600" dirty="0" smtClean="0">
                <a:solidFill>
                  <a:srgbClr val="FFFFFF"/>
                </a:solidFill>
              </a:rPr>
              <a:t> </a:t>
            </a:r>
            <a:r>
              <a:rPr lang="zh-CN" altLang="en-US" sz="3600" dirty="0" smtClean="0">
                <a:solidFill>
                  <a:srgbClr val="FFFFFF"/>
                </a:solidFill>
              </a:rPr>
              <a:t>老早</a:t>
            </a:r>
            <a:r>
              <a:rPr lang="zh-CN" altLang="en-US" sz="4000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被</a:t>
            </a:r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注释掉</a:t>
            </a:r>
            <a:endParaRPr lang="en-US" altLang="zh-CN" sz="4000"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indent="-742950" algn="l">
              <a:buAutoNum type="arabicPeriod"/>
            </a:pPr>
            <a:endParaRPr lang="en-US" altLang="zh-CN" sz="3600" dirty="0" smtClean="0">
              <a:solidFill>
                <a:srgbClr val="FFFFFF"/>
              </a:solidFill>
            </a:endParaRPr>
          </a:p>
          <a:p>
            <a:pPr marL="742950" indent="-742950" algn="l">
              <a:buAutoNum type="arabicPeriod"/>
            </a:pPr>
            <a:r>
              <a:rPr lang="en-US" altLang="zh-CN" sz="3600" dirty="0" smtClean="0">
                <a:solidFill>
                  <a:srgbClr val="FFFFFF"/>
                </a:solidFill>
              </a:rPr>
              <a:t>XLSX </a:t>
            </a:r>
            <a:r>
              <a:rPr lang="zh-CN" altLang="en-US" sz="3600" dirty="0" smtClean="0">
                <a:solidFill>
                  <a:srgbClr val="FFFFFF"/>
                </a:solidFill>
              </a:rPr>
              <a:t>已经</a:t>
            </a:r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单独提取</a:t>
            </a:r>
            <a:r>
              <a:rPr lang="zh-CN" altLang="en-US" sz="3600" dirty="0" smtClean="0">
                <a:solidFill>
                  <a:srgbClr val="FFFFFF"/>
                </a:solidFill>
              </a:rPr>
              <a:t>为</a:t>
            </a:r>
            <a:r>
              <a:rPr lang="en-US" altLang="zh-CN" sz="3600" dirty="0" err="1" smtClean="0">
                <a:solidFill>
                  <a:srgbClr val="FFFFFF"/>
                </a:solidFill>
              </a:rPr>
              <a:t>src</a:t>
            </a:r>
            <a:r>
              <a:rPr lang="en-US" altLang="zh-CN" sz="3600" dirty="0" smtClean="0">
                <a:solidFill>
                  <a:srgbClr val="FFFFFF"/>
                </a:solidFill>
              </a:rPr>
              <a:t>/</a:t>
            </a:r>
            <a:r>
              <a:rPr lang="en-US" altLang="zh-CN" sz="3600" dirty="0" err="1" smtClean="0">
                <a:solidFill>
                  <a:srgbClr val="FFFFFF"/>
                </a:solidFill>
              </a:rPr>
              <a:t>utis</a:t>
            </a:r>
            <a:r>
              <a:rPr lang="en-US" altLang="zh-CN" sz="3600" dirty="0" smtClean="0">
                <a:solidFill>
                  <a:srgbClr val="FFFFFF"/>
                </a:solidFill>
              </a:rPr>
              <a:t>/</a:t>
            </a:r>
            <a:r>
              <a:rPr lang="en-US" altLang="zh-CN" sz="3600" dirty="0" err="1" smtClean="0">
                <a:solidFill>
                  <a:srgbClr val="FFFFFF"/>
                </a:solidFill>
              </a:rPr>
              <a:t>excel.ts</a:t>
            </a:r>
            <a:r>
              <a:rPr lang="en-US" altLang="zh-CN" sz="3600" dirty="0" smtClean="0">
                <a:solidFill>
                  <a:srgbClr val="FFFFFF"/>
                </a:solidFill>
              </a:rPr>
              <a:t>  </a:t>
            </a:r>
          </a:p>
          <a:p>
            <a:pPr algn="l"/>
            <a:endParaRPr lang="en-US" altLang="zh-CN" sz="3600" dirty="0" smtClean="0">
              <a:solidFill>
                <a:srgbClr val="FFFFFF"/>
              </a:solidFill>
            </a:endParaRPr>
          </a:p>
          <a:p>
            <a:pPr marL="742950" indent="-742950" algn="l">
              <a:buAutoNum type="arabicPeriod"/>
            </a:pPr>
            <a:r>
              <a:rPr lang="en-US" altLang="zh-CN" sz="3600" dirty="0" err="1" smtClean="0">
                <a:solidFill>
                  <a:srgbClr val="FFFFFF"/>
                </a:solidFill>
              </a:rPr>
              <a:t>Xlsx</a:t>
            </a:r>
            <a:r>
              <a:rPr lang="en-US" altLang="zh-CN" sz="3600" dirty="0" smtClean="0">
                <a:solidFill>
                  <a:srgbClr val="FFFFFF"/>
                </a:solidFill>
              </a:rPr>
              <a:t> </a:t>
            </a:r>
            <a:r>
              <a:rPr lang="en-US" altLang="zh-CN" sz="3600" dirty="0" err="1" smtClean="0">
                <a:solidFill>
                  <a:srgbClr val="FFFFFF"/>
                </a:solidFill>
              </a:rPr>
              <a:t>brary</a:t>
            </a:r>
            <a:r>
              <a:rPr lang="zh-CN" altLang="en-US" sz="4000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仍然</a:t>
            </a:r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被构建</a:t>
            </a:r>
            <a:r>
              <a:rPr lang="zh-CN" altLang="en-US" sz="3600" dirty="0" smtClean="0">
                <a:solidFill>
                  <a:srgbClr val="FFFFFF"/>
                </a:solidFill>
              </a:rPr>
              <a:t>出来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4184" y="7981352"/>
            <a:ext cx="9597461" cy="112539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4184" y="3121290"/>
            <a:ext cx="10499039" cy="38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18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5033428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逼死强迫症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64" y="2220182"/>
            <a:ext cx="18304772" cy="9566580"/>
          </a:xfrm>
          <a:prstGeom prst="rect">
            <a:avLst/>
          </a:prstGeom>
        </p:spPr>
      </p:pic>
      <p:sp>
        <p:nvSpPr>
          <p:cNvPr id="12" name="Subheading"/>
          <p:cNvSpPr txBox="1"/>
          <p:nvPr/>
        </p:nvSpPr>
        <p:spPr>
          <a:xfrm>
            <a:off x="2130764" y="12428665"/>
            <a:ext cx="12198851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/>
              <a:t>https://github.com/tc39/proposal-dynamic-import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801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"/>
          <p:cNvSpPr txBox="1"/>
          <p:nvPr/>
        </p:nvSpPr>
        <p:spPr>
          <a:xfrm>
            <a:off x="6821951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961E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126" name="2"/>
          <p:cNvSpPr txBox="1"/>
          <p:nvPr/>
        </p:nvSpPr>
        <p:spPr>
          <a:xfrm>
            <a:off x="6821951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27" name="3"/>
          <p:cNvSpPr txBox="1"/>
          <p:nvPr/>
        </p:nvSpPr>
        <p:spPr>
          <a:xfrm>
            <a:off x="6821951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128" name="Project one"/>
          <p:cNvSpPr txBox="1"/>
          <p:nvPr/>
        </p:nvSpPr>
        <p:spPr>
          <a:xfrm>
            <a:off x="8177259" y="4417686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961E"/>
                </a:solidFill>
              </a:defRPr>
            </a:lvl1pPr>
          </a:lstStyle>
          <a:p>
            <a:r>
              <a:rPr lang="zh-CN" altLang="en-US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签到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9" name="Project two"/>
          <p:cNvSpPr txBox="1"/>
          <p:nvPr/>
        </p:nvSpPr>
        <p:spPr>
          <a:xfrm>
            <a:off x="8177259" y="6478089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起因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0" name="Project three"/>
          <p:cNvSpPr txBox="1"/>
          <p:nvPr/>
        </p:nvSpPr>
        <p:spPr>
          <a:xfrm>
            <a:off x="8177258" y="8538493"/>
            <a:ext cx="566633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面向</a:t>
            </a:r>
            <a:r>
              <a:rPr lang="en-US" altLang="zh-CN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Bai &amp; Goo </a:t>
            </a:r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调研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1" name="4"/>
          <p:cNvSpPr txBox="1"/>
          <p:nvPr/>
        </p:nvSpPr>
        <p:spPr>
          <a:xfrm>
            <a:off x="14022237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132" name="5"/>
          <p:cNvSpPr txBox="1"/>
          <p:nvPr/>
        </p:nvSpPr>
        <p:spPr>
          <a:xfrm>
            <a:off x="14022236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133" name="6"/>
          <p:cNvSpPr txBox="1"/>
          <p:nvPr/>
        </p:nvSpPr>
        <p:spPr>
          <a:xfrm>
            <a:off x="14022236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sp>
        <p:nvSpPr>
          <p:cNvPr id="134" name="项目名称"/>
          <p:cNvSpPr txBox="1"/>
          <p:nvPr/>
        </p:nvSpPr>
        <p:spPr>
          <a:xfrm>
            <a:off x="15377545" y="4417686"/>
            <a:ext cx="219611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b="1" dirty="0">
                <a:solidFill>
                  <a:srgbClr val="EE7D00"/>
                </a:solidFill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解疑答惑</a:t>
            </a:r>
            <a:endParaRPr b="1" dirty="0">
              <a:solidFill>
                <a:srgbClr val="EE7D00"/>
              </a:solidFill>
              <a:latin typeface="Helvetica" panose="020B0604020202020204" pitchFamily="34" charset="0"/>
              <a:ea typeface="Helvetica Neue"/>
              <a:cs typeface="Helvetica" panose="020B0604020202020204" pitchFamily="34" charset="0"/>
              <a:sym typeface="Helvetica Neue"/>
            </a:endParaRPr>
          </a:p>
        </p:txBody>
      </p:sp>
      <p:sp>
        <p:nvSpPr>
          <p:cNvPr id="135" name="项目名称"/>
          <p:cNvSpPr txBox="1"/>
          <p:nvPr/>
        </p:nvSpPr>
        <p:spPr>
          <a:xfrm>
            <a:off x="15377545" y="6478089"/>
            <a:ext cx="271708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  <a:sym typeface="冬青黑体简体中文 W6"/>
              </a:rPr>
              <a:t>逼死强迫症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  <a:sym typeface="冬青黑体简体中文 W6"/>
            </a:endParaRPr>
          </a:p>
        </p:txBody>
      </p:sp>
      <p:sp>
        <p:nvSpPr>
          <p:cNvPr id="136" name="项目名称"/>
          <p:cNvSpPr txBox="1"/>
          <p:nvPr/>
        </p:nvSpPr>
        <p:spPr>
          <a:xfrm>
            <a:off x="15377545" y="8538493"/>
            <a:ext cx="271708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画个图</a:t>
            </a:r>
            <a:r>
              <a:rPr lang="zh-CN" altLang="en-US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来看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7" name="Title"/>
          <p:cNvSpPr txBox="1"/>
          <p:nvPr/>
        </p:nvSpPr>
        <p:spPr>
          <a:xfrm>
            <a:off x="1559264" y="557774"/>
            <a:ext cx="1800464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Steps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Subheading"/>
          <p:cNvSpPr txBox="1"/>
          <p:nvPr/>
        </p:nvSpPr>
        <p:spPr>
          <a:xfrm>
            <a:off x="1559264" y="1861169"/>
            <a:ext cx="396422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篇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时间流水账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FFFFFF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40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44907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4055596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画图来看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85" y="2037343"/>
            <a:ext cx="22651820" cy="995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987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749"/>
            <a:ext cx="24384000" cy="114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68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209993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签到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5" y="2137065"/>
            <a:ext cx="10474036" cy="104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76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3" y="715967"/>
            <a:ext cx="14907490" cy="5688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18" y="7187870"/>
            <a:ext cx="14023830" cy="52669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9290" y="2750127"/>
            <a:ext cx="5553075" cy="518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6882" y="9388186"/>
            <a:ext cx="100679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6310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hanks"/>
          <p:cNvSpPr txBox="1"/>
          <p:nvPr/>
        </p:nvSpPr>
        <p:spPr>
          <a:xfrm>
            <a:off x="9903142" y="1158413"/>
            <a:ext cx="4635883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00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Thanks</a:t>
            </a:r>
          </a:p>
        </p:txBody>
      </p:sp>
      <p:pic>
        <p:nvPicPr>
          <p:cNvPr id="221" name="ziroom_mumu_Wave_color.png" descr="ziroom_mumu_Wave_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9270" y="3843635"/>
            <a:ext cx="5374302" cy="9549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1" y="4306684"/>
            <a:ext cx="8357755" cy="83577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"/>
          <p:cNvSpPr txBox="1"/>
          <p:nvPr/>
        </p:nvSpPr>
        <p:spPr>
          <a:xfrm>
            <a:off x="6821951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961E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126" name="2"/>
          <p:cNvSpPr txBox="1"/>
          <p:nvPr/>
        </p:nvSpPr>
        <p:spPr>
          <a:xfrm>
            <a:off x="6821951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27" name="3"/>
          <p:cNvSpPr txBox="1"/>
          <p:nvPr/>
        </p:nvSpPr>
        <p:spPr>
          <a:xfrm>
            <a:off x="6821951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128" name="Project one"/>
          <p:cNvSpPr txBox="1"/>
          <p:nvPr/>
        </p:nvSpPr>
        <p:spPr>
          <a:xfrm>
            <a:off x="8177259" y="4417686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961E"/>
                </a:solidFill>
              </a:defRPr>
            </a:lvl1pPr>
          </a:lstStyle>
          <a:p>
            <a:r>
              <a:rPr lang="zh-CN" altLang="en-US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签到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9" name="Project two"/>
          <p:cNvSpPr txBox="1"/>
          <p:nvPr/>
        </p:nvSpPr>
        <p:spPr>
          <a:xfrm>
            <a:off x="8177259" y="6478089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起因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0" name="Project three"/>
          <p:cNvSpPr txBox="1"/>
          <p:nvPr/>
        </p:nvSpPr>
        <p:spPr>
          <a:xfrm>
            <a:off x="8177258" y="8538493"/>
            <a:ext cx="566633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面向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Bai &amp; Goo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调研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1" name="4"/>
          <p:cNvSpPr txBox="1"/>
          <p:nvPr/>
        </p:nvSpPr>
        <p:spPr>
          <a:xfrm>
            <a:off x="14022237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132" name="5"/>
          <p:cNvSpPr txBox="1"/>
          <p:nvPr/>
        </p:nvSpPr>
        <p:spPr>
          <a:xfrm>
            <a:off x="14022236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133" name="6"/>
          <p:cNvSpPr txBox="1"/>
          <p:nvPr/>
        </p:nvSpPr>
        <p:spPr>
          <a:xfrm>
            <a:off x="14022236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sp>
        <p:nvSpPr>
          <p:cNvPr id="134" name="项目名称"/>
          <p:cNvSpPr txBox="1"/>
          <p:nvPr/>
        </p:nvSpPr>
        <p:spPr>
          <a:xfrm>
            <a:off x="15377545" y="4417686"/>
            <a:ext cx="219611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解疑答惑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" name="项目名称"/>
          <p:cNvSpPr txBox="1"/>
          <p:nvPr/>
        </p:nvSpPr>
        <p:spPr>
          <a:xfrm>
            <a:off x="15377545" y="6478089"/>
            <a:ext cx="271708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逼死强迫症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项目名称"/>
          <p:cNvSpPr txBox="1"/>
          <p:nvPr/>
        </p:nvSpPr>
        <p:spPr>
          <a:xfrm>
            <a:off x="15377545" y="8538493"/>
            <a:ext cx="271708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画个图来看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7" name="Title"/>
          <p:cNvSpPr txBox="1"/>
          <p:nvPr/>
        </p:nvSpPr>
        <p:spPr>
          <a:xfrm>
            <a:off x="1559264" y="557774"/>
            <a:ext cx="1800464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Steps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Subheading"/>
          <p:cNvSpPr txBox="1"/>
          <p:nvPr/>
        </p:nvSpPr>
        <p:spPr>
          <a:xfrm>
            <a:off x="1559264" y="1861169"/>
            <a:ext cx="396422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篇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时间流水账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FFFFFF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40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83586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209993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起因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2" name="Subheading"/>
          <p:cNvSpPr txBox="1"/>
          <p:nvPr/>
        </p:nvSpPr>
        <p:spPr>
          <a:xfrm>
            <a:off x="1559264" y="1861169"/>
            <a:ext cx="527387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为什么会发生这次调研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文本框 17"/>
          <p:cNvSpPr txBox="1"/>
          <p:nvPr/>
        </p:nvSpPr>
        <p:spPr>
          <a:xfrm>
            <a:off x="7061020" y="3081456"/>
            <a:ext cx="916436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Chunk-vendors.js 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文件大小已经逼近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2M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…"/>
          <p:cNvSpPr/>
          <p:nvPr/>
        </p:nvSpPr>
        <p:spPr>
          <a:xfrm>
            <a:off x="852414" y="7544552"/>
            <a:ext cx="6014474" cy="1858124"/>
          </a:xfrm>
          <a:prstGeom prst="rect">
            <a:avLst/>
          </a:prstGeom>
          <a:ln w="38100">
            <a:solidFill>
              <a:srgbClr val="D6D5D5">
                <a:alpha val="3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ElementUI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XLSX</a:t>
            </a:r>
            <a:endParaRPr dirty="0" smtClean="0">
              <a:solidFill>
                <a:schemeClr val="accent4">
                  <a:lumMod val="60000"/>
                  <a:lumOff val="4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defRPr sz="3000" b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2020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年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Q1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初始：第三方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ext…"/>
          <p:cNvSpPr/>
          <p:nvPr/>
        </p:nvSpPr>
        <p:spPr>
          <a:xfrm>
            <a:off x="8838436" y="5792759"/>
            <a:ext cx="5825970" cy="3609917"/>
          </a:xfrm>
          <a:prstGeom prst="rect">
            <a:avLst/>
          </a:prstGeom>
          <a:ln w="38100">
            <a:solidFill>
              <a:srgbClr val="D6D5D5">
                <a:alpha val="3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+ UUID</a:t>
            </a:r>
          </a:p>
          <a:p>
            <a:pPr>
              <a:defRPr sz="5000">
                <a:solidFill>
                  <a:srgbClr val="FFFFFF"/>
                </a:solidFill>
              </a:defRPr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+ </a:t>
            </a:r>
            <a:r>
              <a:rPr lang="en-US" altLang="zh-CN" dirty="0" err="1">
                <a:latin typeface="Helvetica" panose="020B0604020202020204" pitchFamily="34" charset="0"/>
                <a:cs typeface="Helvetica" panose="020B0604020202020204" pitchFamily="34" charset="0"/>
              </a:rPr>
              <a:t>Echart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+ 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Lodash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+ 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sockt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IO Client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defRPr sz="3000" b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2020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年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Q2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新增：第三方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4" name="Text…"/>
          <p:cNvSpPr/>
          <p:nvPr/>
        </p:nvSpPr>
        <p:spPr>
          <a:xfrm>
            <a:off x="16658231" y="7544552"/>
            <a:ext cx="6746921" cy="1858124"/>
          </a:xfrm>
          <a:prstGeom prst="rect">
            <a:avLst/>
          </a:prstGeom>
          <a:ln w="38100">
            <a:solidFill>
              <a:srgbClr val="D6D5D5">
                <a:alpha val="3000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</a:defRPr>
            </a:pP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altLang="zh-CN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vue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/cli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打包策略</a:t>
            </a:r>
            <a:endParaRPr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defRPr sz="3000" b="0">
                <a:solidFill>
                  <a:srgbClr val="92929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Omega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编译日志中看到</a:t>
            </a:r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2M</a:t>
            </a:r>
            <a:r>
              <a:rPr lang="zh-CN" altLang="en-US" sz="3000" b="0" dirty="0">
                <a:solidFill>
                  <a:srgbClr val="92929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</a:t>
            </a:r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WARNING</a:t>
            </a:r>
            <a:endParaRPr dirty="0">
              <a:solidFill>
                <a:schemeClr val="accent4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线条"/>
          <p:cNvSpPr/>
          <p:nvPr/>
        </p:nvSpPr>
        <p:spPr>
          <a:xfrm>
            <a:off x="7581610" y="8585628"/>
            <a:ext cx="612019" cy="1"/>
          </a:xfrm>
          <a:prstGeom prst="line">
            <a:avLst/>
          </a:prstGeom>
          <a:ln w="25400">
            <a:solidFill>
              <a:srgbClr val="FF961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" name="线条"/>
          <p:cNvSpPr/>
          <p:nvPr/>
        </p:nvSpPr>
        <p:spPr>
          <a:xfrm>
            <a:off x="15355119" y="8473613"/>
            <a:ext cx="612400" cy="1"/>
          </a:xfrm>
          <a:prstGeom prst="line">
            <a:avLst/>
          </a:prstGeom>
          <a:ln w="25400">
            <a:solidFill>
              <a:srgbClr val="FF961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" name="文本框 26"/>
          <p:cNvSpPr txBox="1"/>
          <p:nvPr/>
        </p:nvSpPr>
        <p:spPr>
          <a:xfrm>
            <a:off x="6915546" y="4345683"/>
            <a:ext cx="9674122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XLSX </a:t>
            </a:r>
            <a:r>
              <a:rPr lang="en-US" altLang="zh-CN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library 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已明确业务模块中没有使用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90897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209993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起因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2" name="Subheading"/>
          <p:cNvSpPr txBox="1"/>
          <p:nvPr/>
        </p:nvSpPr>
        <p:spPr>
          <a:xfrm>
            <a:off x="1559264" y="1861169"/>
            <a:ext cx="527387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为什么会发生这次调研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文本框 17"/>
          <p:cNvSpPr txBox="1"/>
          <p:nvPr/>
        </p:nvSpPr>
        <p:spPr>
          <a:xfrm>
            <a:off x="1683952" y="6273599"/>
            <a:ext cx="13195830" cy="43300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sz="4000" dirty="0" smtClean="0">
                <a:solidFill>
                  <a:srgbClr val="FFFFFF"/>
                </a:solidFill>
              </a:rPr>
              <a:t>逼死强迫症：</a:t>
            </a:r>
            <a:endParaRPr lang="en-US" altLang="zh-CN" sz="4000" dirty="0" smtClean="0">
              <a:solidFill>
                <a:srgbClr val="FFFFFF"/>
              </a:solidFill>
            </a:endParaRPr>
          </a:p>
          <a:p>
            <a:pPr algn="l"/>
            <a:endParaRPr lang="en-US" altLang="zh-CN" sz="4000" dirty="0" smtClean="0">
              <a:solidFill>
                <a:srgbClr val="FFFFFF"/>
              </a:solidFill>
            </a:endParaRPr>
          </a:p>
          <a:p>
            <a:pPr marL="742950" indent="-742950" algn="l">
              <a:buAutoNum type="arabicPeriod"/>
            </a:pPr>
            <a:r>
              <a:rPr lang="zh-CN" altLang="en-US" sz="3600" dirty="0" smtClean="0">
                <a:solidFill>
                  <a:srgbClr val="FFFFFF"/>
                </a:solidFill>
              </a:rPr>
              <a:t>已采用</a:t>
            </a:r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路由懒加载</a:t>
            </a:r>
            <a:r>
              <a:rPr lang="en-US" altLang="zh-CN" sz="3600" dirty="0" smtClean="0">
                <a:solidFill>
                  <a:srgbClr val="FFFFFF"/>
                </a:solidFill>
              </a:rPr>
              <a:t>/Dynamic Imports</a:t>
            </a:r>
          </a:p>
          <a:p>
            <a:pPr marL="742950" indent="-742950" algn="l">
              <a:buAutoNum type="arabicPeriod"/>
            </a:pPr>
            <a:endParaRPr lang="en-US" altLang="zh-CN" sz="3600" dirty="0" smtClean="0">
              <a:solidFill>
                <a:srgbClr val="FFFFFF"/>
              </a:solidFill>
            </a:endParaRPr>
          </a:p>
          <a:p>
            <a:pPr marL="742950" indent="-742950" algn="l">
              <a:buAutoNum type="arabicPeriod"/>
            </a:pPr>
            <a:r>
              <a:rPr lang="zh-CN" altLang="en-US" sz="3600" dirty="0" smtClean="0">
                <a:solidFill>
                  <a:srgbClr val="FFFFFF"/>
                </a:solidFill>
              </a:rPr>
              <a:t>唯一调用</a:t>
            </a:r>
            <a:r>
              <a:rPr lang="en-US" altLang="zh-CN" sz="3600" dirty="0" err="1" smtClean="0">
                <a:solidFill>
                  <a:srgbClr val="FFFFFF"/>
                </a:solidFill>
              </a:rPr>
              <a:t>xlsx</a:t>
            </a:r>
            <a:r>
              <a:rPr lang="zh-CN" altLang="en-US" sz="3600" dirty="0" smtClean="0">
                <a:solidFill>
                  <a:srgbClr val="FFFFFF"/>
                </a:solidFill>
              </a:rPr>
              <a:t>的</a:t>
            </a:r>
            <a:r>
              <a:rPr lang="en-US" altLang="zh-CN" sz="3600" dirty="0" smtClean="0">
                <a:solidFill>
                  <a:srgbClr val="FFFFFF"/>
                </a:solidFill>
              </a:rPr>
              <a:t>route </a:t>
            </a:r>
            <a:r>
              <a:rPr lang="en-US" altLang="zh-CN" sz="3600" dirty="0" err="1" smtClean="0">
                <a:solidFill>
                  <a:srgbClr val="FFFFFF"/>
                </a:solidFill>
              </a:rPr>
              <a:t>config</a:t>
            </a:r>
            <a:r>
              <a:rPr lang="en-US" altLang="zh-CN" sz="3600" dirty="0" smtClean="0">
                <a:solidFill>
                  <a:srgbClr val="FFFFFF"/>
                </a:solidFill>
              </a:rPr>
              <a:t> </a:t>
            </a:r>
            <a:r>
              <a:rPr lang="zh-CN" altLang="en-US" sz="3600" dirty="0" smtClean="0">
                <a:solidFill>
                  <a:srgbClr val="FFFFFF"/>
                </a:solidFill>
              </a:rPr>
              <a:t>老早</a:t>
            </a:r>
            <a:r>
              <a:rPr lang="zh-CN" altLang="en-US" sz="4000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被</a:t>
            </a:r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注释掉</a:t>
            </a:r>
            <a:endParaRPr lang="en-US" altLang="zh-CN" sz="4000"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742950" indent="-742950" algn="l">
              <a:buAutoNum type="arabicPeriod"/>
            </a:pPr>
            <a:endParaRPr lang="en-US" altLang="zh-CN" sz="3600" dirty="0" smtClean="0">
              <a:solidFill>
                <a:srgbClr val="FFFFFF"/>
              </a:solidFill>
            </a:endParaRPr>
          </a:p>
          <a:p>
            <a:pPr marL="742950" indent="-742950" algn="l">
              <a:buAutoNum type="arabicPeriod"/>
            </a:pPr>
            <a:r>
              <a:rPr lang="en-US" altLang="zh-CN" sz="4000" dirty="0" smtClean="0">
                <a:solidFill>
                  <a:srgbClr val="FFFFFF"/>
                </a:solidFill>
              </a:rPr>
              <a:t>? </a:t>
            </a:r>
            <a:r>
              <a:rPr lang="zh-CN" altLang="en-US" sz="4000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为什么</a:t>
            </a:r>
            <a:r>
              <a:rPr lang="en-US" altLang="zh-CN" sz="3600" dirty="0" smtClean="0">
                <a:solidFill>
                  <a:srgbClr val="FFFFFF"/>
                </a:solidFill>
              </a:rPr>
              <a:t>XLSX library</a:t>
            </a:r>
            <a:r>
              <a:rPr lang="zh-CN" altLang="en-US" sz="4000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仍然</a:t>
            </a:r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出现</a:t>
            </a:r>
            <a:r>
              <a:rPr lang="zh-CN" altLang="en-US" sz="3600" dirty="0" smtClean="0">
                <a:solidFill>
                  <a:srgbClr val="FFFFFF"/>
                </a:solidFill>
              </a:rPr>
              <a:t>在</a:t>
            </a:r>
            <a:r>
              <a:rPr lang="en-US" altLang="zh-CN" sz="3600" dirty="0" smtClean="0">
                <a:solidFill>
                  <a:srgbClr val="FFFFFF"/>
                </a:solidFill>
              </a:rPr>
              <a:t>chunk-vendors.js</a:t>
            </a:r>
            <a:endParaRPr lang="zh-CN" altLang="en-US" sz="3600" dirty="0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82102" y="4340284"/>
            <a:ext cx="374621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先挑软柿子，捏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33143" y="3084804"/>
            <a:ext cx="9674122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XLSX </a:t>
            </a:r>
            <a:r>
              <a:rPr lang="en-US" altLang="zh-CN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library 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已明确业务模块中没有使用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872" y="10896889"/>
            <a:ext cx="9597461" cy="11253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8872" y="6036827"/>
            <a:ext cx="10499039" cy="3852470"/>
          </a:xfrm>
          <a:prstGeom prst="rect">
            <a:avLst/>
          </a:prstGeom>
        </p:spPr>
      </p:pic>
      <p:pic>
        <p:nvPicPr>
          <p:cNvPr id="21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0678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209993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起因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2" name="Subheading"/>
          <p:cNvSpPr txBox="1"/>
          <p:nvPr/>
        </p:nvSpPr>
        <p:spPr>
          <a:xfrm>
            <a:off x="1559264" y="1861169"/>
            <a:ext cx="527387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为什么会发生这次调研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文本框 13"/>
          <p:cNvSpPr txBox="1"/>
          <p:nvPr/>
        </p:nvSpPr>
        <p:spPr>
          <a:xfrm>
            <a:off x="6833143" y="2911738"/>
            <a:ext cx="11491927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sz="4000" dirty="0">
                <a:solidFill>
                  <a:srgbClr val="FAE232">
                    <a:lumMod val="60000"/>
                    <a:lumOff val="40000"/>
                  </a:srgbClr>
                </a:solidFill>
              </a:rPr>
              <a:t>XLSX </a:t>
            </a:r>
            <a:r>
              <a:rPr lang="en-US" altLang="zh-CN" sz="4000" dirty="0" smtClean="0">
                <a:solidFill>
                  <a:srgbClr val="FAE232">
                    <a:lumMod val="60000"/>
                    <a:lumOff val="40000"/>
                  </a:srgbClr>
                </a:solidFill>
              </a:rPr>
              <a:t>library </a:t>
            </a:r>
            <a:r>
              <a:rPr lang="zh-CN" altLang="en-US" sz="4000" dirty="0">
                <a:solidFill>
                  <a:srgbClr val="FFFFFF"/>
                </a:solidFill>
              </a:rPr>
              <a:t>在</a:t>
            </a:r>
            <a:r>
              <a:rPr lang="en-US" altLang="zh-CN" sz="4000" dirty="0" smtClean="0">
                <a:solidFill>
                  <a:srgbClr val="FFFFFF"/>
                </a:solidFill>
              </a:rPr>
              <a:t>chunk-vendors.js</a:t>
            </a:r>
            <a:r>
              <a:rPr lang="zh-CN" altLang="en-US" sz="4000" dirty="0" smtClean="0">
                <a:solidFill>
                  <a:srgbClr val="FFFFFF"/>
                </a:solidFill>
              </a:rPr>
              <a:t>的贡献值</a:t>
            </a:r>
            <a:r>
              <a:rPr lang="en-US" altLang="zh-CN" sz="4000" dirty="0">
                <a:solidFill>
                  <a:srgbClr val="FAE232">
                    <a:lumMod val="60000"/>
                    <a:lumOff val="40000"/>
                  </a:srgbClr>
                </a:solidFill>
              </a:rPr>
              <a:t>660kb</a:t>
            </a:r>
            <a:endParaRPr lang="zh-CN" altLang="en-US" sz="4000" dirty="0">
              <a:solidFill>
                <a:srgbClr val="FAE232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t="551"/>
          <a:stretch/>
        </p:blipFill>
        <p:spPr>
          <a:xfrm>
            <a:off x="918985" y="3846921"/>
            <a:ext cx="14927886" cy="918826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644" y="3846921"/>
            <a:ext cx="7391400" cy="8429625"/>
          </a:xfrm>
          <a:prstGeom prst="rect">
            <a:avLst/>
          </a:prstGeom>
        </p:spPr>
      </p:pic>
      <p:pic>
        <p:nvPicPr>
          <p:cNvPr id="21" name="Picture 2" descr="C:\Users\EvilQ\AppData\Local\Temp\qqpyimg1617674794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275" y="8900382"/>
            <a:ext cx="4022725" cy="402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738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1"/>
          <p:cNvSpPr txBox="1"/>
          <p:nvPr/>
        </p:nvSpPr>
        <p:spPr>
          <a:xfrm>
            <a:off x="6821951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961E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126" name="2"/>
          <p:cNvSpPr txBox="1"/>
          <p:nvPr/>
        </p:nvSpPr>
        <p:spPr>
          <a:xfrm>
            <a:off x="6821951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27" name="3"/>
          <p:cNvSpPr txBox="1"/>
          <p:nvPr/>
        </p:nvSpPr>
        <p:spPr>
          <a:xfrm>
            <a:off x="6821951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128" name="Project one"/>
          <p:cNvSpPr txBox="1"/>
          <p:nvPr/>
        </p:nvSpPr>
        <p:spPr>
          <a:xfrm>
            <a:off x="8177259" y="4417686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961E"/>
                </a:solidFill>
              </a:defRPr>
            </a:lvl1pPr>
          </a:lstStyle>
          <a:p>
            <a:r>
              <a:rPr lang="zh-CN" altLang="en-US" dirty="0" smtClean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签到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9" name="Project two"/>
          <p:cNvSpPr txBox="1"/>
          <p:nvPr/>
        </p:nvSpPr>
        <p:spPr>
          <a:xfrm>
            <a:off x="8177259" y="6478089"/>
            <a:ext cx="1173397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起因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0" name="Project three"/>
          <p:cNvSpPr txBox="1"/>
          <p:nvPr/>
        </p:nvSpPr>
        <p:spPr>
          <a:xfrm>
            <a:off x="8177258" y="8538493"/>
            <a:ext cx="566633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面向</a:t>
            </a:r>
            <a:r>
              <a:rPr lang="en-US" altLang="zh-CN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Bai &amp; Goo </a:t>
            </a:r>
            <a:r>
              <a:rPr lang="zh-CN" altLang="en-US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调研</a:t>
            </a:r>
            <a:endParaRPr dirty="0">
              <a:solidFill>
                <a:srgbClr val="EE7D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1" name="4"/>
          <p:cNvSpPr txBox="1"/>
          <p:nvPr/>
        </p:nvSpPr>
        <p:spPr>
          <a:xfrm>
            <a:off x="14022237" y="4140687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132" name="5"/>
          <p:cNvSpPr txBox="1"/>
          <p:nvPr/>
        </p:nvSpPr>
        <p:spPr>
          <a:xfrm>
            <a:off x="14022236" y="6201090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133" name="6"/>
          <p:cNvSpPr txBox="1"/>
          <p:nvPr/>
        </p:nvSpPr>
        <p:spPr>
          <a:xfrm>
            <a:off x="14022236" y="8261494"/>
            <a:ext cx="686084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sp>
        <p:nvSpPr>
          <p:cNvPr id="134" name="项目名称"/>
          <p:cNvSpPr txBox="1"/>
          <p:nvPr/>
        </p:nvSpPr>
        <p:spPr>
          <a:xfrm>
            <a:off x="15377545" y="4417686"/>
            <a:ext cx="219611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解疑答惑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" name="项目名称"/>
          <p:cNvSpPr txBox="1"/>
          <p:nvPr/>
        </p:nvSpPr>
        <p:spPr>
          <a:xfrm>
            <a:off x="15377545" y="6478089"/>
            <a:ext cx="2717089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逼死强迫症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6" name="项目名称"/>
          <p:cNvSpPr txBox="1"/>
          <p:nvPr/>
        </p:nvSpPr>
        <p:spPr>
          <a:xfrm>
            <a:off x="15377545" y="8538493"/>
            <a:ext cx="3231653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画个图来看看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7" name="Title"/>
          <p:cNvSpPr txBox="1"/>
          <p:nvPr/>
        </p:nvSpPr>
        <p:spPr>
          <a:xfrm>
            <a:off x="1559264" y="557774"/>
            <a:ext cx="18004643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Steps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8" name="Subheading"/>
          <p:cNvSpPr txBox="1"/>
          <p:nvPr/>
        </p:nvSpPr>
        <p:spPr>
          <a:xfrm>
            <a:off x="1559264" y="1861169"/>
            <a:ext cx="3964226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4000" b="0">
                <a:solidFill>
                  <a:srgbClr val="FFFFFF"/>
                </a:solidFill>
              </a:defRPr>
            </a:lvl1pPr>
          </a:lstStyle>
          <a:p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篇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-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时间流水账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9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FFFFFF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40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8222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"/>
          <p:cNvSpPr txBox="1"/>
          <p:nvPr/>
        </p:nvSpPr>
        <p:spPr>
          <a:xfrm>
            <a:off x="1559264" y="557774"/>
            <a:ext cx="11903899" cy="131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600">
                <a:solidFill>
                  <a:srgbClr val="FFFFFF"/>
                </a:solidFill>
              </a:defRPr>
            </a:lvl1pPr>
          </a:lstStyle>
          <a:p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面向 </a:t>
            </a:r>
            <a:r>
              <a:rPr lang="en-US" altLang="zh-CN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Baidu &amp; Google </a:t>
            </a:r>
            <a:r>
              <a:rPr lang="zh-CN" alt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调研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3" name="矩形"/>
          <p:cNvSpPr/>
          <p:nvPr/>
        </p:nvSpPr>
        <p:spPr>
          <a:xfrm>
            <a:off x="918985" y="886082"/>
            <a:ext cx="217020" cy="676276"/>
          </a:xfrm>
          <a:prstGeom prst="rect">
            <a:avLst/>
          </a:prstGeom>
          <a:solidFill>
            <a:srgbClr val="EE7D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 b="0">
              <a:solidFill>
                <a:srgbClr val="EE7D00"/>
              </a:solidFill>
              <a:latin typeface="Helvetica Neue Medium"/>
              <a:ea typeface="+mn-ea"/>
              <a:cs typeface="+mn-cs"/>
              <a:sym typeface="Helvetica Neue Medium"/>
            </a:endParaRPr>
          </a:p>
        </p:txBody>
      </p:sp>
      <p:pic>
        <p:nvPicPr>
          <p:cNvPr id="155" name="ziroom_logo_color_inverse.png" descr="ziroom_logo_color_inve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9710" y="12461259"/>
            <a:ext cx="2635443" cy="573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42" y="4108738"/>
            <a:ext cx="10591300" cy="57210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8696" y="4273707"/>
            <a:ext cx="11082462" cy="48586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59264" y="2170570"/>
            <a:ext cx="115275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为什么</a:t>
            </a:r>
            <a:r>
              <a:rPr lang="en-US" altLang="zh-CN" sz="4000" dirty="0">
                <a:solidFill>
                  <a:srgbClr val="FFFFFF"/>
                </a:solidFill>
              </a:rPr>
              <a:t>XLSX library</a:t>
            </a:r>
            <a:r>
              <a:rPr lang="zh-CN" altLang="en-US" sz="4000" dirty="0">
                <a:solidFill>
                  <a:srgbClr val="EE7D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仍然出现</a:t>
            </a:r>
            <a:r>
              <a:rPr lang="zh-CN" altLang="en-US" sz="4000" dirty="0">
                <a:solidFill>
                  <a:srgbClr val="FFFFFF"/>
                </a:solidFill>
              </a:rPr>
              <a:t>在</a:t>
            </a:r>
            <a:r>
              <a:rPr lang="en-US" altLang="zh-CN" sz="4000" dirty="0">
                <a:solidFill>
                  <a:srgbClr val="FFFFFF"/>
                </a:solidFill>
              </a:rPr>
              <a:t>chunk-vendors.js</a:t>
            </a:r>
            <a:endParaRPr lang="zh-CN" altLang="en-US" sz="40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869" y="7347621"/>
            <a:ext cx="8377214" cy="540060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4814221" y="3118220"/>
            <a:ext cx="48157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rgbClr val="FFFFFF"/>
                </a:solidFill>
              </a:rPr>
              <a:t>期待寻得一丝突破点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53365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885</Words>
  <Application>Microsoft Office PowerPoint</Application>
  <PresentationFormat>自定义</PresentationFormat>
  <Paragraphs>216</Paragraphs>
  <Slides>31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Helvetica Light</vt:lpstr>
      <vt:lpstr>Helvetica Neue</vt:lpstr>
      <vt:lpstr>Helvetica Neue Light</vt:lpstr>
      <vt:lpstr>Helvetica Neue Medium</vt:lpstr>
      <vt:lpstr>Helvetica Neue Thin</vt:lpstr>
      <vt:lpstr>冬青黑体简体中文 W6</vt:lpstr>
      <vt:lpstr>黑体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Ronan Li</dc:creator>
  <cp:lastModifiedBy>Li Ronan</cp:lastModifiedBy>
  <cp:revision>368</cp:revision>
  <dcterms:modified xsi:type="dcterms:W3CDTF">2021-04-06T13:30:44Z</dcterms:modified>
</cp:coreProperties>
</file>